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E6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4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9DF1C-5CC1-4D65-9F8A-79AD4B998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4DE626-E761-4197-B393-F97FC9B4F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AE52BD-4BA9-4C18-A4B7-FAF66D85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A56D51-648D-4118-A3E1-846D95A5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B4654-B82F-4330-876A-F76A8055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01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1CA5D-10E0-41C1-8440-02211DA9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9E6E6D-D8AF-4FD6-81FB-E8D8A8734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3BEAFE-34F5-4720-9A71-09BB5A4E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88B5F4-5E39-4CD9-8061-42613B26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A26A00-C958-457F-BD47-4F8D5BC8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418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11C392-8D44-4AEA-9EF7-55E683722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09B98F-6702-498D-BE87-C77313439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5C67E3-FD9B-4C4A-AA76-B0E23828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2F5858-F849-4FAE-ADB3-433B1E99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D0F3-4DD8-40BD-9D53-F152D4C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570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7F87E-2934-4662-A846-94254873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F53312-121F-46F8-9BEE-30CCCDCF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74BAA-0DE4-4211-B4B7-8F1F778E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D69201-6EBA-425B-8305-CF96AA14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EDD374-7993-4AF5-B8EA-5D75492A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902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64742-BC8C-47C8-A5ED-BB904B76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BB00FF-4829-4B10-883D-7FEE904E8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30E240-AD79-4EE2-89BA-983C607E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2FA42-AC82-487A-9CB4-EA931C5AA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4036CC-FAAC-4899-9FB3-7092E613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920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920A5-D21C-4C41-932F-AE76137B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5E076D-8CF5-4FEB-AA22-5C4CADF67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CFC5D1-6636-4AEC-82A8-A21A39C15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46AA72-19A4-4B78-938E-5E99487B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0F4E50-B935-4C53-9E7A-685C0B09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C8A820-9054-4A75-BF0D-2EC546297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506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EAE25-788B-46BA-ADAB-DEBE2E1F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D7559B-B31F-4038-A241-84C6C9AA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BB1FD5-F8FB-4BF6-8E20-45827D2BD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FC9F1A-8452-4A01-97AE-BA1918BCE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71B9A64-32C6-43DF-8BCD-151AE85DB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616D602-D7EB-4E84-8506-FCF7CB34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CD211E-BB31-40EB-91FA-4006572E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F2945DE-C233-4B37-9213-CEBE449A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97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16C20-913A-4B50-9683-6CC01A05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6F639-9783-4FF5-AE33-70C2446A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79E6E7-8FB6-4BB0-905B-FDD5407B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0BA4B-EF32-46A0-B600-33AB7FA9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69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F0BB78F-3723-4D55-A7F8-953D37FC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8BBE76-B0E8-42E6-BA7A-2D0822BD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F59BBB-303D-4EAF-ADF5-55AA22AA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329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93258-A2DE-4FFD-8491-6BAFE24B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C88EF3-00C9-4675-AB53-440EC4CB0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D5E2E8-B809-4159-9693-683CE02E6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009661-A207-40AF-AE5E-0A358765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361854-3854-43BF-B654-001582A6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85A48A-10C9-4AAB-922D-EB97F49C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19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22085-344A-41B4-AD93-56450B67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0FDDF3C-94E1-4C34-8F63-7D45962A1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674BD5-A430-4163-9A2F-F0FCC0CD7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06CAC9-798E-4D82-BE11-21E3D8B8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7C5D2F-ACB9-4300-B362-5D366771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13D033-E0BA-4858-AF7F-E2F21EC9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850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38B8DB-B953-48BF-87C5-15D58A9B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15FBD-B59F-41BC-860B-8B9654331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B5288D-DC27-42FA-8DBB-9C0469437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F1387E-7D91-4521-86AE-EF9349DED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35C2A9-BECC-4C91-80F2-A31433154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6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47F5A387-CEE0-4732-A190-239E91D0024D}"/>
              </a:ext>
            </a:extLst>
          </p:cNvPr>
          <p:cNvSpPr txBox="1"/>
          <p:nvPr/>
        </p:nvSpPr>
        <p:spPr>
          <a:xfrm>
            <a:off x="3793126" y="3149159"/>
            <a:ext cx="4605748" cy="1035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de-CH" sz="2400" kern="1400" spc="-50" dirty="0">
                <a:solidFill>
                  <a:srgbClr val="003399"/>
                </a:solidFill>
                <a:latin typeface="MetaPro-Medium" panose="0200050304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Personalplanung für den Helpdesk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de-CH" sz="1600" spc="75" dirty="0">
                <a:solidFill>
                  <a:srgbClr val="444444"/>
                </a:solidFill>
                <a:latin typeface="MetaPro-Bold" panose="02000503040000020004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Individuelle Praktische Arbeit 2019</a:t>
            </a:r>
          </a:p>
          <a:p>
            <a:endParaRPr lang="de-CH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D05FE2B-D4BF-4EFF-B457-DE67708FBB92}"/>
              </a:ext>
            </a:extLst>
          </p:cNvPr>
          <p:cNvSpPr txBox="1"/>
          <p:nvPr/>
        </p:nvSpPr>
        <p:spPr>
          <a:xfrm>
            <a:off x="4648992" y="1975313"/>
            <a:ext cx="28940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800" kern="1400" spc="-50" dirty="0">
                <a:solidFill>
                  <a:srgbClr val="009EE6"/>
                </a:solidFill>
                <a:latin typeface="MetaPro-Medium" panose="0200050304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Pelan</a:t>
            </a:r>
            <a:endParaRPr lang="de-CH" sz="8800" dirty="0">
              <a:solidFill>
                <a:srgbClr val="009EE6"/>
              </a:solidFill>
              <a:latin typeface="MetaPro-Medium" panose="0200050304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0A84154-7377-4A9F-8E63-9990FD9CF5FF}"/>
              </a:ext>
            </a:extLst>
          </p:cNvPr>
          <p:cNvSpPr txBox="1"/>
          <p:nvPr/>
        </p:nvSpPr>
        <p:spPr>
          <a:xfrm>
            <a:off x="352818" y="6194787"/>
            <a:ext cx="182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MetaPro-Light" panose="020B0600050302020204" pitchFamily="34" charset="0"/>
              </a:rPr>
              <a:t>Elia Reutlinger | </a:t>
            </a:r>
            <a:fld id="{DC1B1C05-A8F6-4944-AF49-CB563695569D}" type="datetime1">
              <a:rPr lang="de-DE" sz="1200" smtClean="0">
                <a:latin typeface="MetaPro-Light" panose="020B0600050302020204" pitchFamily="34" charset="0"/>
              </a:rPr>
              <a:t>12.05.2019</a:t>
            </a:fld>
            <a:endParaRPr lang="de-CH" sz="1200" dirty="0">
              <a:latin typeface="MetaPro-Light" panose="020B06000503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FF1AA7D-82DD-4821-906A-7B354E3DC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6EF1A7C-AB6A-47E4-BF5E-489EB61A8A1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94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Realisierung einer Webanwendung zur Einsatzplanung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7669814" y="2665552"/>
            <a:ext cx="41693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25C420F-DEA3-43D2-8464-B849E3CD76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" t="3232" r="65213" b="32262"/>
          <a:stretch/>
        </p:blipFill>
        <p:spPr>
          <a:xfrm>
            <a:off x="763680" y="2875548"/>
            <a:ext cx="4297178" cy="2883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895A7FF-9C30-4798-A001-357CF54BA9C1}"/>
              </a:ext>
            </a:extLst>
          </p:cNvPr>
          <p:cNvSpPr txBox="1"/>
          <p:nvPr/>
        </p:nvSpPr>
        <p:spPr>
          <a:xfrm>
            <a:off x="1018900" y="1953353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Mehrere Benutzer &amp;</a:t>
            </a:r>
          </a:p>
          <a:p>
            <a:pPr algn="ctr"/>
            <a:r>
              <a:rPr lang="de-CH" sz="1200" dirty="0"/>
              <a:t>verschiedene Rollen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E311D5-AA31-4695-9DAD-CE1AD9C10AB0}"/>
              </a:ext>
            </a:extLst>
          </p:cNvPr>
          <p:cNvSpPr txBox="1"/>
          <p:nvPr/>
        </p:nvSpPr>
        <p:spPr>
          <a:xfrm>
            <a:off x="4784424" y="2292921"/>
            <a:ext cx="1311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Unterschiedliche</a:t>
            </a:r>
          </a:p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</a:t>
            </a:r>
            <a:endParaRPr lang="de-CH" sz="12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BD9547F-B617-4C07-9772-EB7D07E1131A}"/>
              </a:ext>
            </a:extLst>
          </p:cNvPr>
          <p:cNvSpPr txBox="1"/>
          <p:nvPr/>
        </p:nvSpPr>
        <p:spPr>
          <a:xfrm>
            <a:off x="5253465" y="445546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Aufteilung in</a:t>
            </a:r>
          </a:p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Tageszeiten</a:t>
            </a:r>
            <a:endParaRPr lang="de-CH" sz="120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E5B5317-561F-4275-B1B2-5E46084184C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70869" y="2415018"/>
            <a:ext cx="142152" cy="2271282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C02EC92-7662-488B-8BBB-927917DD03B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922295" y="2523754"/>
            <a:ext cx="862129" cy="514220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A5D257A-5E08-4346-B019-68A94C085FF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922295" y="4686300"/>
            <a:ext cx="1331170" cy="52555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B87F7D86-EC13-4501-B50D-D2FC85F5782B}"/>
              </a:ext>
            </a:extLst>
          </p:cNvPr>
          <p:cNvSpPr txBox="1"/>
          <p:nvPr/>
        </p:nvSpPr>
        <p:spPr>
          <a:xfrm>
            <a:off x="6542959" y="3097837"/>
            <a:ext cx="67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7982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Anforderungen und Ziele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1719068" y="1920894"/>
            <a:ext cx="41693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448B535-9BD3-40E4-AE2A-91158726AD49}"/>
              </a:ext>
            </a:extLst>
          </p:cNvPr>
          <p:cNvSpPr txBox="1"/>
          <p:nvPr/>
        </p:nvSpPr>
        <p:spPr>
          <a:xfrm>
            <a:off x="6557565" y="1920895"/>
            <a:ext cx="49509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Voraussetzungen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Berücksichtigung der Firmenstandards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 (Deutsch &amp; Englisch)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Absicherung gegen Sicherheitsrisiken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Bestmögliche Benutzerfreundlichkeit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AAA60EC-EEC3-44E4-86B1-664806029777}"/>
              </a:ext>
            </a:extLst>
          </p:cNvPr>
          <p:cNvSpPr txBox="1"/>
          <p:nvPr/>
        </p:nvSpPr>
        <p:spPr>
          <a:xfrm>
            <a:off x="3145860" y="3758197"/>
            <a:ext cx="68234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Umsetzung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Versionsverwaltung mit Git auf 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Verwendung der Projektmethode „Kanban“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Dokumentierung des Fortschritts durch Issues auf Project-Board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IPA-Bericht mit Test- und Sicherheitskonzept</a:t>
            </a:r>
          </a:p>
        </p:txBody>
      </p:sp>
    </p:spTree>
    <p:extLst>
      <p:ext uri="{BB962C8B-B14F-4D97-AF65-F5344CB8AC3E}">
        <p14:creationId xmlns:p14="http://schemas.microsoft.com/office/powerpoint/2010/main" val="130743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Szenarios der gesamten Anwendung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683439" y="1591668"/>
            <a:ext cx="41693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448B535-9BD3-40E4-AE2A-91158726AD49}"/>
              </a:ext>
            </a:extLst>
          </p:cNvPr>
          <p:cNvSpPr txBox="1"/>
          <p:nvPr/>
        </p:nvSpPr>
        <p:spPr>
          <a:xfrm>
            <a:off x="683439" y="2967082"/>
            <a:ext cx="49509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Voraussetzungen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Berücksichtigung der Firmenstandards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 (Deutsch &amp; Englisch)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Absicherung gegen Sicherheitsrisiken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Bestmögliche Benutzerfreundlichkeit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AAA60EC-EEC3-44E4-86B1-664806029777}"/>
              </a:ext>
            </a:extLst>
          </p:cNvPr>
          <p:cNvSpPr txBox="1"/>
          <p:nvPr/>
        </p:nvSpPr>
        <p:spPr>
          <a:xfrm>
            <a:off x="683439" y="4342497"/>
            <a:ext cx="68234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Umsetzung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Versionsverwaltung mit Git auf 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Verwendung der Projektmethode „Kanban“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Dokumentierung des Fortschritts durch Issues auf Project-Board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IPA-Bericht mit Test- und Sicherheitskonzept</a:t>
            </a:r>
          </a:p>
        </p:txBody>
      </p:sp>
      <p:pic>
        <p:nvPicPr>
          <p:cNvPr id="3" name="Grafik 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55A57AD-DEC1-4E26-9142-2AEC3CF81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75" y="465815"/>
            <a:ext cx="5430536" cy="53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Abhängigkeiten, Werkzeuge und Hilfsmittel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24EE0D-50B1-4237-8313-BEB5C2622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42" y="1264025"/>
            <a:ext cx="914248" cy="799967"/>
          </a:xfrm>
          <a:prstGeom prst="rect">
            <a:avLst/>
          </a:prstGeom>
        </p:spPr>
      </p:pic>
      <p:pic>
        <p:nvPicPr>
          <p:cNvPr id="18" name="Grafik 17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2ECECCFA-A77A-4DA1-80F2-67E1BA0927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50"/>
          <a:stretch/>
        </p:blipFill>
        <p:spPr>
          <a:xfrm>
            <a:off x="9589061" y="3026385"/>
            <a:ext cx="1280485" cy="143676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DEE45F3-D85C-4018-AC29-2BBF50F80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42" y="2708978"/>
            <a:ext cx="2286000" cy="128587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67ABF93-1942-41FC-A1F2-E8996F913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89" y="4652752"/>
            <a:ext cx="1776976" cy="62873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60CDBE4-A803-49BD-AEC1-AC291FA00A60}"/>
              </a:ext>
            </a:extLst>
          </p:cNvPr>
          <p:cNvSpPr txBox="1"/>
          <p:nvPr/>
        </p:nvSpPr>
        <p:spPr>
          <a:xfrm>
            <a:off x="2475596" y="4681791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Vue.js</a:t>
            </a:r>
            <a:endParaRPr lang="de-CH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A40D6D2-9587-4460-A348-81195AA91BE1}"/>
              </a:ext>
            </a:extLst>
          </p:cNvPr>
          <p:cNvSpPr txBox="1"/>
          <p:nvPr/>
        </p:nvSpPr>
        <p:spPr>
          <a:xfrm>
            <a:off x="7240484" y="2063992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i18n</a:t>
            </a:r>
            <a:endParaRPr lang="de-CH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D2162CD-A686-4A8D-914C-A41344C75B75}"/>
              </a:ext>
            </a:extLst>
          </p:cNvPr>
          <p:cNvSpPr txBox="1"/>
          <p:nvPr/>
        </p:nvSpPr>
        <p:spPr>
          <a:xfrm>
            <a:off x="9676520" y="2657053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Vuetify</a:t>
            </a:r>
            <a:endParaRPr lang="de-CH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0F9A1F1-07A3-4EEF-A8B9-5A28A51FAC93}"/>
              </a:ext>
            </a:extLst>
          </p:cNvPr>
          <p:cNvSpPr txBox="1"/>
          <p:nvPr/>
        </p:nvSpPr>
        <p:spPr>
          <a:xfrm>
            <a:off x="2759911" y="1746370"/>
            <a:ext cx="1105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Vue-router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981FD28-A6C3-4046-936E-239E7C1651C1}"/>
              </a:ext>
            </a:extLst>
          </p:cNvPr>
          <p:cNvSpPr txBox="1"/>
          <p:nvPr/>
        </p:nvSpPr>
        <p:spPr>
          <a:xfrm>
            <a:off x="4990435" y="2063992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Vue-notification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91A55AE-945A-44AB-B4D7-4F3C333AB981}"/>
              </a:ext>
            </a:extLst>
          </p:cNvPr>
          <p:cNvSpPr txBox="1"/>
          <p:nvPr/>
        </p:nvSpPr>
        <p:spPr>
          <a:xfrm>
            <a:off x="4330077" y="4210775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Vuex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5684798-AC03-4E17-BBFF-87D48E6AB4D9}"/>
              </a:ext>
            </a:extLst>
          </p:cNvPr>
          <p:cNvSpPr txBox="1"/>
          <p:nvPr/>
        </p:nvSpPr>
        <p:spPr>
          <a:xfrm>
            <a:off x="3764885" y="5031970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Axios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5FA4F30-DE56-4E3F-85BA-42D4BE8B2010}"/>
              </a:ext>
            </a:extLst>
          </p:cNvPr>
          <p:cNvSpPr txBox="1"/>
          <p:nvPr/>
        </p:nvSpPr>
        <p:spPr>
          <a:xfrm>
            <a:off x="7698847" y="3744767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Js-cookie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AB7C4E4-71CA-4509-8D3C-811C03A74CAD}"/>
              </a:ext>
            </a:extLst>
          </p:cNvPr>
          <p:cNvSpPr txBox="1"/>
          <p:nvPr/>
        </p:nvSpPr>
        <p:spPr>
          <a:xfrm>
            <a:off x="1053004" y="5285938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Vue-color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4CB8FE7-1FEF-4C11-83F5-A6F52BA51140}"/>
              </a:ext>
            </a:extLst>
          </p:cNvPr>
          <p:cNvSpPr txBox="1"/>
          <p:nvPr/>
        </p:nvSpPr>
        <p:spPr>
          <a:xfrm>
            <a:off x="5050142" y="5673179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PWA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A59AD17-3962-440B-B66D-C4E173A6C41C}"/>
              </a:ext>
            </a:extLst>
          </p:cNvPr>
          <p:cNvSpPr txBox="1"/>
          <p:nvPr/>
        </p:nvSpPr>
        <p:spPr>
          <a:xfrm>
            <a:off x="10015260" y="1475479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Material Icons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7679953-A565-464D-BCAD-501DE4986EF7}"/>
              </a:ext>
            </a:extLst>
          </p:cNvPr>
          <p:cNvSpPr txBox="1"/>
          <p:nvPr/>
        </p:nvSpPr>
        <p:spPr>
          <a:xfrm>
            <a:off x="9023950" y="2139891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Animate.css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160D21B-05D2-4DF0-AD6D-7D0F45F7C6A3}"/>
              </a:ext>
            </a:extLst>
          </p:cNvPr>
          <p:cNvSpPr txBox="1"/>
          <p:nvPr/>
        </p:nvSpPr>
        <p:spPr>
          <a:xfrm>
            <a:off x="8956455" y="4953348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Babel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F2833EF-92E1-4753-A63A-FA23A263739B}"/>
              </a:ext>
            </a:extLst>
          </p:cNvPr>
          <p:cNvSpPr txBox="1"/>
          <p:nvPr/>
        </p:nvSpPr>
        <p:spPr>
          <a:xfrm>
            <a:off x="417036" y="2146795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esLint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A211A23C-B6FE-4A85-AEBD-2ED0B56E4D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75" y="2391503"/>
            <a:ext cx="2362606" cy="236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Unterschiedliche Ansichten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43" name="Grafik 4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190D90A-9469-4720-AA46-DAE55D83B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8" y="1569652"/>
            <a:ext cx="4931612" cy="489914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6C4F479-2860-47FA-91BC-845C33BB8930}"/>
              </a:ext>
            </a:extLst>
          </p:cNvPr>
          <p:cNvSpPr txBox="1"/>
          <p:nvPr/>
        </p:nvSpPr>
        <p:spPr>
          <a:xfrm>
            <a:off x="7874000" y="1633771"/>
            <a:ext cx="321606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de-DE" sz="2000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Plan-Einstellungen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Einstellungen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Medium" panose="02000503040000020004" pitchFamily="2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Dashboard</a:t>
            </a:r>
          </a:p>
          <a:p>
            <a:pPr>
              <a:lnSpc>
                <a:spcPct val="200000"/>
              </a:lnSpc>
            </a:pPr>
            <a:r>
              <a:rPr lang="de-DE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+  Support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7B96ABC-04D2-437E-938C-57BF2BD6E69F}"/>
              </a:ext>
            </a:extLst>
          </p:cNvPr>
          <p:cNvCxnSpPr>
            <a:cxnSpLocks/>
          </p:cNvCxnSpPr>
          <p:nvPr/>
        </p:nvCxnSpPr>
        <p:spPr>
          <a:xfrm flipV="1">
            <a:off x="3632200" y="4552950"/>
            <a:ext cx="4083050" cy="1289960"/>
          </a:xfrm>
          <a:prstGeom prst="straightConnector1">
            <a:avLst/>
          </a:prstGeom>
          <a:ln w="28575">
            <a:solidFill>
              <a:srgbClr val="009EE6"/>
            </a:solidFill>
            <a:prstDash val="sysDash"/>
            <a:headEnd type="none" w="med" len="med"/>
            <a:tailEnd type="arrow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A3F53DE-59E3-4455-A046-E4C30CB86416}"/>
              </a:ext>
            </a:extLst>
          </p:cNvPr>
          <p:cNvCxnSpPr>
            <a:cxnSpLocks/>
          </p:cNvCxnSpPr>
          <p:nvPr/>
        </p:nvCxnSpPr>
        <p:spPr>
          <a:xfrm flipV="1">
            <a:off x="3632200" y="4035730"/>
            <a:ext cx="4038600" cy="1560238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FB817DE-3156-47F6-98ED-5672B0867F8F}"/>
              </a:ext>
            </a:extLst>
          </p:cNvPr>
          <p:cNvCxnSpPr>
            <a:cxnSpLocks/>
          </p:cNvCxnSpPr>
          <p:nvPr/>
        </p:nvCxnSpPr>
        <p:spPr>
          <a:xfrm>
            <a:off x="5194300" y="3869909"/>
            <a:ext cx="2476500" cy="0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6B1BE60-1654-4531-BDED-8C05DB0324D8}"/>
              </a:ext>
            </a:extLst>
          </p:cNvPr>
          <p:cNvCxnSpPr>
            <a:cxnSpLocks/>
          </p:cNvCxnSpPr>
          <p:nvPr/>
        </p:nvCxnSpPr>
        <p:spPr>
          <a:xfrm flipV="1">
            <a:off x="4927600" y="3479276"/>
            <a:ext cx="2743200" cy="1336574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83EA503-035E-481D-BD6E-8E92BBB81C69}"/>
              </a:ext>
            </a:extLst>
          </p:cNvPr>
          <p:cNvCxnSpPr>
            <a:cxnSpLocks/>
          </p:cNvCxnSpPr>
          <p:nvPr/>
        </p:nvCxnSpPr>
        <p:spPr>
          <a:xfrm>
            <a:off x="3194050" y="2195205"/>
            <a:ext cx="4476750" cy="963520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2AF50625-9040-4694-BB6B-006A9FEBFC39}"/>
              </a:ext>
            </a:extLst>
          </p:cNvPr>
          <p:cNvCxnSpPr>
            <a:cxnSpLocks/>
          </p:cNvCxnSpPr>
          <p:nvPr/>
        </p:nvCxnSpPr>
        <p:spPr>
          <a:xfrm flipV="1">
            <a:off x="4349750" y="2673611"/>
            <a:ext cx="3365500" cy="327259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AA1BBE34-DC48-4F9E-BD73-C1FEC2031FA3}"/>
              </a:ext>
            </a:extLst>
          </p:cNvPr>
          <p:cNvSpPr txBox="1"/>
          <p:nvPr/>
        </p:nvSpPr>
        <p:spPr>
          <a:xfrm>
            <a:off x="7874000" y="3461538"/>
            <a:ext cx="32160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Medium" panose="02000503040000020004" pitchFamily="2" charset="0"/>
              </a:rPr>
              <a:t>     Dienstplan</a:t>
            </a:r>
          </a:p>
        </p:txBody>
      </p:sp>
    </p:spTree>
    <p:extLst>
      <p:ext uri="{BB962C8B-B14F-4D97-AF65-F5344CB8AC3E}">
        <p14:creationId xmlns:p14="http://schemas.microsoft.com/office/powerpoint/2010/main" val="124947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A1BBE34-DC48-4F9E-BD73-C1FEC2031FA3}"/>
              </a:ext>
            </a:extLst>
          </p:cNvPr>
          <p:cNvSpPr txBox="1"/>
          <p:nvPr/>
        </p:nvSpPr>
        <p:spPr>
          <a:xfrm>
            <a:off x="529387" y="993862"/>
            <a:ext cx="3216067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Dienstplan</a:t>
            </a:r>
          </a:p>
        </p:txBody>
      </p:sp>
      <p:pic>
        <p:nvPicPr>
          <p:cNvPr id="3" name="Grafik 2" descr="Ein Bild, das Screenshot, Elektronik enthält.&#10;&#10;Automatisch generierte Beschreibung">
            <a:extLst>
              <a:ext uri="{FF2B5EF4-FFF2-40B4-BE49-F238E27FC236}">
                <a16:creationId xmlns:a16="http://schemas.microsoft.com/office/drawing/2014/main" id="{4B54C89F-3A99-480C-B791-54B46B579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84" y="1787798"/>
            <a:ext cx="10070431" cy="35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urce">
            <a:hlinkClick r:id="" action="ppaction://media"/>
            <a:extLst>
              <a:ext uri="{FF2B5EF4-FFF2-40B4-BE49-F238E27FC236}">
                <a16:creationId xmlns:a16="http://schemas.microsoft.com/office/drawing/2014/main" id="{CB8F9FCC-56E8-4528-AB0B-1CB9859414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884634" y="519838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Demo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884634" y="961017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Vorführung der Anwendung</a:t>
            </a:r>
          </a:p>
        </p:txBody>
      </p:sp>
    </p:spTree>
    <p:extLst>
      <p:ext uri="{BB962C8B-B14F-4D97-AF65-F5344CB8AC3E}">
        <p14:creationId xmlns:p14="http://schemas.microsoft.com/office/powerpoint/2010/main" val="112170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Performance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529387" y="993862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Auswertung der Akzeptanz von Pelan</a:t>
            </a: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59EF16A-0406-40D3-A1CA-64E22F84D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46" y="958105"/>
            <a:ext cx="2851304" cy="431192"/>
          </a:xfrm>
          <a:prstGeom prst="rect">
            <a:avLst/>
          </a:prstGeom>
        </p:spPr>
      </p:pic>
      <p:pic>
        <p:nvPicPr>
          <p:cNvPr id="6" name="Grafik 5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5FC7DB2F-790E-43FA-B5DB-34442FC57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98" y="2567483"/>
            <a:ext cx="1973553" cy="19609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A27B768-30CB-4D8D-8D23-4EA52DCA3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56" y="2565796"/>
            <a:ext cx="1973554" cy="19609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4AB60C-6556-4091-AD78-32E666D69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15" y="2565796"/>
            <a:ext cx="2201272" cy="1960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7759892-CDA9-4F39-8E94-5D5D1D14F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2558256"/>
            <a:ext cx="1422358" cy="19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6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Analyse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529387" y="993862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Erfüllung der Anforderungen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E34DD7A-D2B5-46A6-A2EA-81673D500EB1}"/>
              </a:ext>
            </a:extLst>
          </p:cNvPr>
          <p:cNvSpPr txBox="1"/>
          <p:nvPr/>
        </p:nvSpPr>
        <p:spPr>
          <a:xfrm>
            <a:off x="529387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AF0A46-4D25-4DE8-95D5-41ABEFA6D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872" y="2840457"/>
            <a:ext cx="326480" cy="32648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320443FA-A343-4C3F-AD1D-8F76E90CA818}"/>
              </a:ext>
            </a:extLst>
          </p:cNvPr>
          <p:cNvSpPr txBox="1"/>
          <p:nvPr/>
        </p:nvSpPr>
        <p:spPr>
          <a:xfrm>
            <a:off x="959352" y="2767512"/>
            <a:ext cx="337523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Einsatz planen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Einsatz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Rollen der Mitglieder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4845AFDB-93D4-4564-A908-D35ED37C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872" y="3216376"/>
            <a:ext cx="326480" cy="32648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16C3C1F-FEE8-43B4-A859-A418A2B82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1" y="3592295"/>
            <a:ext cx="326480" cy="32648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B5067FA-19F7-4DE1-9E07-D102FEA00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1" y="3962838"/>
            <a:ext cx="326480" cy="32648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EE80D8A4-6507-4E91-8557-F388EE3F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64" y="4333381"/>
            <a:ext cx="326480" cy="32648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FB0AEC-1CA4-4516-BDE4-372DF5DB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64" y="4703924"/>
            <a:ext cx="326480" cy="32648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95A9D767-856B-4CE1-82D9-A0DC23B18C5F}"/>
              </a:ext>
            </a:extLst>
          </p:cNvPr>
          <p:cNvSpPr txBox="1"/>
          <p:nvPr/>
        </p:nvSpPr>
        <p:spPr>
          <a:xfrm>
            <a:off x="8504634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Weitere Kriterien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DFB45987-26DF-4A22-9717-8A29DF67C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119" y="2840457"/>
            <a:ext cx="326480" cy="32648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D5E3E276-C27B-4455-A2B3-3A52AA083210}"/>
              </a:ext>
            </a:extLst>
          </p:cNvPr>
          <p:cNvSpPr txBox="1"/>
          <p:nvPr/>
        </p:nvSpPr>
        <p:spPr>
          <a:xfrm>
            <a:off x="8934599" y="2767512"/>
            <a:ext cx="299824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Mobile-Fähig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Farben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Logos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Schriftarten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Standards: Formularelemente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670A9555-E693-40BF-9F01-B95E696EC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119" y="3216376"/>
            <a:ext cx="326480" cy="32648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B134557-DD07-44B2-B6E7-BD8EAB533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168" y="3592295"/>
            <a:ext cx="326480" cy="32648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058361CA-EC8B-4D9B-99AC-E93A47F76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168" y="3962838"/>
            <a:ext cx="326480" cy="32648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870FE9E-2620-4D2D-A27A-8074496A6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11" y="4333381"/>
            <a:ext cx="326480" cy="32648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EF29B5D9-8F73-4502-9B94-029842B7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11" y="4703924"/>
            <a:ext cx="326480" cy="326480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7928D37F-A5B6-4C90-82C3-8166E96DCD0E}"/>
              </a:ext>
            </a:extLst>
          </p:cNvPr>
          <p:cNvSpPr txBox="1"/>
          <p:nvPr/>
        </p:nvSpPr>
        <p:spPr>
          <a:xfrm>
            <a:off x="4370444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Sicherheitskriterien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6C93CC5B-6F3E-42D9-B97A-665493A69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929" y="2840457"/>
            <a:ext cx="326480" cy="326480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14D27BC0-A475-489D-B1E1-84AC642666E1}"/>
              </a:ext>
            </a:extLst>
          </p:cNvPr>
          <p:cNvSpPr txBox="1"/>
          <p:nvPr/>
        </p:nvSpPr>
        <p:spPr>
          <a:xfrm>
            <a:off x="4800408" y="2767512"/>
            <a:ext cx="39566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A3 - Cross-Site-Scripting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A7 – Fehlerhafte Autorisierung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A8 – Cross-Site-Request-Forgery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A9 – Komponenten mit Schwachstellen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A10 – Um- und Weiterleitungen</a:t>
            </a: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7FA4A5F2-CF6B-404C-A459-6F7FD1E12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929" y="3216376"/>
            <a:ext cx="326480" cy="32648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F10CD80E-2155-4D08-BB73-794DB643E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978" y="3592295"/>
            <a:ext cx="326480" cy="3264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C04ED838-C3AE-454A-B4E9-78FD61B08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978" y="3962838"/>
            <a:ext cx="326480" cy="32648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435B76F-1BE3-47C6-BBBD-86EC0C045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1321" y="4333381"/>
            <a:ext cx="326480" cy="32648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6F0056D-947C-4A86-823D-F12491A08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932" y="1919922"/>
            <a:ext cx="1541067" cy="4743596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5299A34-5FE8-4E78-A005-D0FB3AE0F36A}"/>
              </a:ext>
            </a:extLst>
          </p:cNvPr>
          <p:cNvSpPr txBox="1"/>
          <p:nvPr/>
        </p:nvSpPr>
        <p:spPr>
          <a:xfrm>
            <a:off x="728455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Weniger Requests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4A7289F-31BB-4FD6-AA05-6D68E3818314}"/>
              </a:ext>
            </a:extLst>
          </p:cNvPr>
          <p:cNvSpPr txBox="1"/>
          <p:nvPr/>
        </p:nvSpPr>
        <p:spPr>
          <a:xfrm>
            <a:off x="4373172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Automatisiertes Testing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E42DB14-E66A-413E-B87F-3534419F17C9}"/>
              </a:ext>
            </a:extLst>
          </p:cNvPr>
          <p:cNvSpPr txBox="1"/>
          <p:nvPr/>
        </p:nvSpPr>
        <p:spPr>
          <a:xfrm>
            <a:off x="8017889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Serverseitiges Rendern</a:t>
            </a:r>
          </a:p>
        </p:txBody>
      </p:sp>
      <p:pic>
        <p:nvPicPr>
          <p:cNvPr id="6" name="Grafik 5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9351E9DA-64E0-4691-B331-494B4545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34" y="1919922"/>
            <a:ext cx="1488131" cy="1488131"/>
          </a:xfrm>
          <a:prstGeom prst="rect">
            <a:avLst/>
          </a:prstGeom>
        </p:spPr>
      </p:pic>
      <p:pic>
        <p:nvPicPr>
          <p:cNvPr id="10" name="Grafik 9" descr="Ein Bild, das Schild, draußen, Ende enthält.&#10;&#10;Automatisch generierte Beschreibung">
            <a:extLst>
              <a:ext uri="{FF2B5EF4-FFF2-40B4-BE49-F238E27FC236}">
                <a16:creationId xmlns:a16="http://schemas.microsoft.com/office/drawing/2014/main" id="{1663B436-B01B-4068-B187-EFC894B60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34" y="4043662"/>
            <a:ext cx="1488131" cy="1488131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1B7F4F19-30AD-4ACA-8D45-D7758A433DAF}"/>
              </a:ext>
            </a:extLst>
          </p:cNvPr>
          <p:cNvSpPr txBox="1"/>
          <p:nvPr/>
        </p:nvSpPr>
        <p:spPr>
          <a:xfrm>
            <a:off x="5522277" y="3490787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Jest</a:t>
            </a:r>
            <a:endParaRPr lang="de-CH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1D8E247-93BC-425D-94CD-F9E2686ED854}"/>
              </a:ext>
            </a:extLst>
          </p:cNvPr>
          <p:cNvSpPr txBox="1"/>
          <p:nvPr/>
        </p:nvSpPr>
        <p:spPr>
          <a:xfrm>
            <a:off x="5522277" y="5614527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Mocha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BC8595-8DD1-4968-BB02-75B118B5B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25" y="2523080"/>
            <a:ext cx="2065129" cy="2065129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Bedeutende Optimierungen</a:t>
            </a:r>
          </a:p>
        </p:txBody>
      </p:sp>
    </p:spTree>
    <p:extLst>
      <p:ext uri="{BB962C8B-B14F-4D97-AF65-F5344CB8AC3E}">
        <p14:creationId xmlns:p14="http://schemas.microsoft.com/office/powerpoint/2010/main" val="247733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2995787" y="1454417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6358323-A8D8-4369-B3D4-D3ADD3A36A92}"/>
              </a:ext>
            </a:extLst>
          </p:cNvPr>
          <p:cNvSpPr txBox="1"/>
          <p:nvPr/>
        </p:nvSpPr>
        <p:spPr>
          <a:xfrm>
            <a:off x="2995783" y="1816470"/>
            <a:ext cx="67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Wie entwickelte sich die Idee? Was müsste berücksichtigt werden?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2995783" y="2578633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28B2DAF-DC2A-40CD-9FB2-1C666D16AB89}"/>
              </a:ext>
            </a:extLst>
          </p:cNvPr>
          <p:cNvSpPr txBox="1"/>
          <p:nvPr/>
        </p:nvSpPr>
        <p:spPr>
          <a:xfrm>
            <a:off x="2995779" y="2946082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Welche Hürden mussten bewältigt werden? Was war das Ziel?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2995787" y="3624611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388C818-46A9-46A3-B3BA-25AE9AFD9CEE}"/>
              </a:ext>
            </a:extLst>
          </p:cNvPr>
          <p:cNvSpPr txBox="1"/>
          <p:nvPr/>
        </p:nvSpPr>
        <p:spPr>
          <a:xfrm>
            <a:off x="2995783" y="3992060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Wie ist das Endprodukt? Sind die Anforderungen erfüllt?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2995787" y="4738807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7BC99B-24C2-4C7F-A755-99EAD7190CD1}"/>
              </a:ext>
            </a:extLst>
          </p:cNvPr>
          <p:cNvSpPr txBox="1"/>
          <p:nvPr/>
        </p:nvSpPr>
        <p:spPr>
          <a:xfrm>
            <a:off x="2995783" y="5106256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Was könnte verbessert werden?  Wie geht es weiter?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584F133-9E7E-42E8-B894-C0D136BCDB3E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Themen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5299A34-5FE8-4E78-A005-D0FB3AE0F36A}"/>
              </a:ext>
            </a:extLst>
          </p:cNvPr>
          <p:cNvSpPr txBox="1"/>
          <p:nvPr/>
        </p:nvSpPr>
        <p:spPr>
          <a:xfrm>
            <a:off x="1858572" y="1580803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Pinsel-Tool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4A7289F-31BB-4FD6-AA05-6D68E3818314}"/>
              </a:ext>
            </a:extLst>
          </p:cNvPr>
          <p:cNvSpPr txBox="1"/>
          <p:nvPr/>
        </p:nvSpPr>
        <p:spPr>
          <a:xfrm>
            <a:off x="6887774" y="1580803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Mehrere Teams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Funktionen für die Zukunft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04DA155-6DA7-4EBC-B88C-3B470F6D1DC5}"/>
              </a:ext>
            </a:extLst>
          </p:cNvPr>
          <p:cNvSpPr txBox="1"/>
          <p:nvPr/>
        </p:nvSpPr>
        <p:spPr>
          <a:xfrm>
            <a:off x="6549781" y="2388015"/>
            <a:ext cx="4121641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Benutzer einladen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Neues Team erstellen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Bestehendem Team beitreten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Team/Dienstplan veröffentlichen</a:t>
            </a:r>
          </a:p>
        </p:txBody>
      </p:sp>
    </p:spTree>
    <p:extLst>
      <p:ext uri="{BB962C8B-B14F-4D97-AF65-F5344CB8AC3E}">
        <p14:creationId xmlns:p14="http://schemas.microsoft.com/office/powerpoint/2010/main" val="21417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209206-244C-4B85-A5E4-2305DF6A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93" y="632382"/>
            <a:ext cx="758111" cy="75811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37536B-B34F-4EB0-B9C3-22565707D376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Corporate IT Helpdesk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102C854-78B9-44EB-88BD-0F622D305FDB}"/>
              </a:ext>
            </a:extLst>
          </p:cNvPr>
          <p:cNvSpPr txBox="1"/>
          <p:nvPr/>
        </p:nvSpPr>
        <p:spPr>
          <a:xfrm>
            <a:off x="4373172" y="1786134"/>
            <a:ext cx="34456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Tätigkeiten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Telefonsupport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Vor-Ort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Software &amp; Hardware Rollouts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Viele weitere Projekte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231CCD1-3820-4580-B37C-D33EFF84CDD3}"/>
              </a:ext>
            </a:extLst>
          </p:cNvPr>
          <p:cNvSpPr txBox="1"/>
          <p:nvPr/>
        </p:nvSpPr>
        <p:spPr>
          <a:xfrm>
            <a:off x="2840441" y="3740516"/>
            <a:ext cx="3445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Ressourcen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30 Mitarbeiter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3 Teamleiter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796B21-4C76-41D1-BE7F-BAD77158D01A}"/>
              </a:ext>
            </a:extLst>
          </p:cNvPr>
          <p:cNvSpPr txBox="1"/>
          <p:nvPr/>
        </p:nvSpPr>
        <p:spPr>
          <a:xfrm>
            <a:off x="6748072" y="3707554"/>
            <a:ext cx="34456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Planung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Unterschiedliche Schichten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Mehrere Zeiträume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Eine Excel-Tabelle</a:t>
            </a:r>
          </a:p>
        </p:txBody>
      </p:sp>
    </p:spTree>
    <p:extLst>
      <p:ext uri="{BB962C8B-B14F-4D97-AF65-F5344CB8AC3E}">
        <p14:creationId xmlns:p14="http://schemas.microsoft.com/office/powerpoint/2010/main" val="32431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209206-244C-4B85-A5E4-2305DF6A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646" y="519404"/>
            <a:ext cx="443154" cy="44315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91447"/>
            <a:ext cx="5566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2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32A7BF-DE7D-4E3F-856E-68D919A51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5" y="1250989"/>
            <a:ext cx="11409570" cy="38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5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32A7BF-DE7D-4E3F-856E-68D919A5147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1562139"/>
            <a:ext cx="3858719" cy="38587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3D8BB0-A9B8-4296-B488-D93F7D487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0"/>
          <a:stretch/>
        </p:blipFill>
        <p:spPr>
          <a:xfrm>
            <a:off x="1100139" y="1562139"/>
            <a:ext cx="3858719" cy="3858719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844E3D8-57C8-47DF-AA01-5F3E6475E502}"/>
              </a:ext>
            </a:extLst>
          </p:cNvPr>
          <p:cNvCxnSpPr/>
          <p:nvPr/>
        </p:nvCxnSpPr>
        <p:spPr>
          <a:xfrm>
            <a:off x="5349628" y="3529598"/>
            <a:ext cx="1944000" cy="0"/>
          </a:xfrm>
          <a:prstGeom prst="straightConnector1">
            <a:avLst/>
          </a:prstGeom>
          <a:ln w="76200">
            <a:solidFill>
              <a:srgbClr val="009E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29BC547-90F4-4B6B-A1F8-5B7B1F65DCB9}"/>
              </a:ext>
            </a:extLst>
          </p:cNvPr>
          <p:cNvSpPr txBox="1"/>
          <p:nvPr/>
        </p:nvSpPr>
        <p:spPr>
          <a:xfrm>
            <a:off x="1433641" y="830554"/>
            <a:ext cx="319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36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F5B40AD-0A48-49E7-8CBD-DE693B74F704}"/>
              </a:ext>
            </a:extLst>
          </p:cNvPr>
          <p:cNvSpPr txBox="1"/>
          <p:nvPr/>
        </p:nvSpPr>
        <p:spPr>
          <a:xfrm>
            <a:off x="7801102" y="827342"/>
            <a:ext cx="319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kern="1400" spc="-50" dirty="0">
                <a:solidFill>
                  <a:srgbClr val="009EE6"/>
                </a:solidFill>
                <a:latin typeface="Meta Std Medium" panose="020B06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Zielsetzung</a:t>
            </a:r>
            <a:endParaRPr lang="de-CH" sz="3600" dirty="0">
              <a:solidFill>
                <a:srgbClr val="009EE6"/>
              </a:solidFill>
              <a:latin typeface="Meta Std Medium" panose="020B06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7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401396"/>
            <a:ext cx="7702549" cy="401537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EF249C3-F21B-489F-849F-4545A50250B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225" y="1809790"/>
            <a:ext cx="2372818" cy="237281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34A7714-CB42-46AC-9C86-21925B2B9F2F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1. Fundament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7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401396"/>
            <a:ext cx="7702549" cy="40153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EF29DBB-117E-4BC7-AF90-94F56068DBF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15" y="3945823"/>
            <a:ext cx="1025507" cy="102550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B9458D9-2097-402A-9CF0-3013B3FE9986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2. Umgebung &amp; Ressourcen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1" y="1401396"/>
            <a:ext cx="7702547" cy="40153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E0154E7-FB0A-4784-A6EC-1AC656DB978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15" y="3945823"/>
            <a:ext cx="1025507" cy="102550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D9D2DFD-4E9F-4709-BBEF-0085E2F42D95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3. Soll-Zustand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3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1" y="1401396"/>
            <a:ext cx="7702547" cy="401537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CC2B46A-A5A7-4562-B057-EC97188D6C28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4. 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8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     Aufgabenstellung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Breitbild</PresentationFormat>
  <Paragraphs>227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Meta Std Medium</vt:lpstr>
      <vt:lpstr>Meta Std Normal</vt:lpstr>
      <vt:lpstr>MetaPro-Bold</vt:lpstr>
      <vt:lpstr>MetaPro-Light</vt:lpstr>
      <vt:lpstr>MetaPro-Medium</vt:lpstr>
      <vt:lpstr>MetaPro-Normal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Elia Reutlinger</dc:creator>
  <cp:lastModifiedBy>Elia Reutlinger</cp:lastModifiedBy>
  <cp:revision>149</cp:revision>
  <dcterms:created xsi:type="dcterms:W3CDTF">2019-05-11T09:56:57Z</dcterms:created>
  <dcterms:modified xsi:type="dcterms:W3CDTF">2019-05-12T15:37:02Z</dcterms:modified>
</cp:coreProperties>
</file>